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3" r:id="rId1"/>
  </p:sldMasterIdLst>
  <p:sldIdLst>
    <p:sldId id="256" r:id="rId2"/>
    <p:sldId id="258" r:id="rId3"/>
    <p:sldId id="259" r:id="rId4"/>
    <p:sldId id="260" r:id="rId5"/>
    <p:sldId id="261" r:id="rId6"/>
    <p:sldId id="262" r:id="rId7"/>
    <p:sldId id="263" r:id="rId8"/>
    <p:sldId id="264" r:id="rId9"/>
    <p:sldId id="265" r:id="rId10"/>
    <p:sldId id="266" r:id="rId11"/>
    <p:sldId id="274" r:id="rId12"/>
    <p:sldId id="273" r:id="rId13"/>
    <p:sldId id="267" r:id="rId14"/>
    <p:sldId id="272" r:id="rId15"/>
    <p:sldId id="268" r:id="rId16"/>
    <p:sldId id="269" r:id="rId17"/>
    <p:sldId id="270" r:id="rId18"/>
    <p:sldId id="271" r:id="rId19"/>
    <p:sldId id="278" r:id="rId20"/>
    <p:sldId id="279" r:id="rId21"/>
    <p:sldId id="280" r:id="rId22"/>
    <p:sldId id="281" r:id="rId23"/>
    <p:sldId id="282" r:id="rId24"/>
    <p:sldId id="283"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8" autoAdjust="0"/>
    <p:restoredTop sz="94639" autoAdjust="0"/>
  </p:normalViewPr>
  <p:slideViewPr>
    <p:cSldViewPr snapToGrid="0" snapToObjects="1">
      <p:cViewPr varScale="1">
        <p:scale>
          <a:sx n="103" d="100"/>
          <a:sy n="103" d="100"/>
        </p:scale>
        <p:origin x="-496" y="-112"/>
      </p:cViewPr>
      <p:guideLst>
        <p:guide orient="horz" pos="2160"/>
        <p:guide pos="2880"/>
      </p:guideLst>
    </p:cSldViewPr>
  </p:slideViewPr>
  <p:outlineViewPr>
    <p:cViewPr>
      <p:scale>
        <a:sx n="33" d="100"/>
        <a:sy n="33" d="100"/>
      </p:scale>
      <p:origin x="0" y="714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esProps" Target="pres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viewProps" Target="viewProps.xml"/><Relationship Id="rId26" Type="http://schemas.openxmlformats.org/officeDocument/2006/relationships/printerSettings" Target="printerSettings/printerSettings1.bin"/><Relationship Id="rId30" Type="http://schemas.openxmlformats.org/officeDocument/2006/relationships/tableStyles" Target="tableStyles.xml"/><Relationship Id="rId11" Type="http://schemas.openxmlformats.org/officeDocument/2006/relationships/slide" Target="slides/slide10.xml"/><Relationship Id="rId29" Type="http://schemas.openxmlformats.org/officeDocument/2006/relationships/theme" Target="theme/theme1.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41667-7291-42E8-B00B-345BA5840895}" type="slidenum">
              <a:rPr/>
              <a:pPr/>
              <a:t>‹#›</a:t>
            </a:fld>
            <a:endParaRPr/>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BA862-01A6-C14F-B78E-42A97E3CB292}"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BCB80-E94D-2D47-972B-AB1563E55DC7}"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BCB80-E94D-2D47-972B-AB1563E55DC7}"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BCB80-E94D-2D47-972B-AB1563E55DC7}"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BCB80-E94D-2D47-972B-AB1563E55DC7}"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BBA862-01A6-C14F-B78E-42A97E3CB292}"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BCB80-E94D-2D47-972B-AB1563E55DC7}"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CBBA862-01A6-C14F-B78E-42A97E3CB292}"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BCB80-E94D-2D47-972B-AB1563E55DC7}"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CBBA862-01A6-C14F-B78E-42A97E3CB292}" type="datetimeFigureOut">
              <a:rPr lang="en-US" smtClean="0"/>
              <a:pPr/>
              <a:t>11/1/11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3BCB80-E94D-2D47-972B-AB1563E55D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CBBA862-01A6-C14F-B78E-42A97E3CB292}" type="datetimeFigureOut">
              <a:rPr lang="en-US" smtClean="0"/>
              <a:pPr/>
              <a:t>11/1/11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3BCB80-E94D-2D47-972B-AB1563E55DC7}"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BA862-01A6-C14F-B78E-42A97E3CB292}" type="datetimeFigureOut">
              <a:rPr lang="en-US" smtClean="0"/>
              <a:pPr/>
              <a:t>11/1/11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3BCB80-E94D-2D47-972B-AB1563E55D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BA862-01A6-C14F-B78E-42A97E3CB292}"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BCB80-E94D-2D47-972B-AB1563E55DC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BBA862-01A6-C14F-B78E-42A97E3CB292}" type="datetimeFigureOut">
              <a:rPr lang="en-US" smtClean="0"/>
              <a:pPr/>
              <a:t>11/1/11</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953BCB80-E94D-2D47-972B-AB1563E55DC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33672" y="124933"/>
            <a:ext cx="4910328" cy="1053307"/>
          </a:xfrm>
        </p:spPr>
        <p:txBody>
          <a:bodyPr>
            <a:normAutofit/>
          </a:bodyPr>
          <a:lstStyle/>
          <a:p>
            <a:r>
              <a:rPr lang="en-US" dirty="0" smtClean="0"/>
              <a:t>Call to Order</a:t>
            </a:r>
            <a:endParaRPr lang="en-US" dirty="0"/>
          </a:p>
        </p:txBody>
      </p:sp>
      <p:sp>
        <p:nvSpPr>
          <p:cNvPr id="3" name="Subtitle 2"/>
          <p:cNvSpPr>
            <a:spLocks noGrp="1"/>
          </p:cNvSpPr>
          <p:nvPr>
            <p:ph type="subTitle" idx="1"/>
          </p:nvPr>
        </p:nvSpPr>
        <p:spPr>
          <a:xfrm>
            <a:off x="4874404" y="1516466"/>
            <a:ext cx="4150723" cy="4734332"/>
          </a:xfrm>
        </p:spPr>
        <p:txBody>
          <a:bodyPr>
            <a:normAutofit/>
          </a:bodyPr>
          <a:lstStyle/>
          <a:p>
            <a:pPr lvl="0" algn="l"/>
            <a:r>
              <a:rPr lang="en-US" dirty="0" smtClean="0"/>
              <a:t>1. Describe </a:t>
            </a:r>
            <a:r>
              <a:rPr lang="en-US" dirty="0" smtClean="0"/>
              <a:t>two details in the picture.</a:t>
            </a:r>
            <a:endParaRPr lang="en-US" dirty="0" smtClean="0"/>
          </a:p>
          <a:p>
            <a:pPr lvl="0" algn="l"/>
            <a:r>
              <a:rPr lang="en-US" dirty="0" smtClean="0"/>
              <a:t>2. Using </a:t>
            </a:r>
            <a:r>
              <a:rPr lang="en-US" dirty="0" smtClean="0"/>
              <a:t>the picture, define the word: “Competition”</a:t>
            </a:r>
            <a:endParaRPr lang="en-US" dirty="0" smtClean="0"/>
          </a:p>
          <a:p>
            <a:pPr algn="l"/>
            <a:r>
              <a:rPr lang="en-US" dirty="0" smtClean="0"/>
              <a:t>3. Why </a:t>
            </a:r>
            <a:r>
              <a:rPr lang="en-US" dirty="0" smtClean="0"/>
              <a:t>might competition between two companies be good for consumers (people who buy a good)? </a:t>
            </a:r>
            <a:endParaRPr lang="en-US" dirty="0"/>
          </a:p>
        </p:txBody>
      </p:sp>
      <p:pic>
        <p:nvPicPr>
          <p:cNvPr id="4" name="Picture 3"/>
          <p:cNvPicPr>
            <a:picLocks noChangeAspect="1"/>
          </p:cNvPicPr>
          <p:nvPr/>
        </p:nvPicPr>
        <p:blipFill>
          <a:blip r:embed="rId2"/>
          <a:stretch>
            <a:fillRect/>
          </a:stretch>
        </p:blipFill>
        <p:spPr>
          <a:xfrm>
            <a:off x="-360916" y="0"/>
            <a:ext cx="5235321" cy="78888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Corporations</a:t>
            </a:r>
            <a:endParaRPr lang="en-US" dirty="0"/>
          </a:p>
        </p:txBody>
      </p:sp>
      <p:sp>
        <p:nvSpPr>
          <p:cNvPr id="3" name="Content Placeholder 2"/>
          <p:cNvSpPr>
            <a:spLocks noGrp="1"/>
          </p:cNvSpPr>
          <p:nvPr>
            <p:ph idx="1"/>
          </p:nvPr>
        </p:nvSpPr>
        <p:spPr>
          <a:xfrm>
            <a:off x="457200" y="1600200"/>
            <a:ext cx="4917505" cy="4525963"/>
          </a:xfrm>
        </p:spPr>
        <p:txBody>
          <a:bodyPr>
            <a:normAutofit/>
          </a:bodyPr>
          <a:lstStyle/>
          <a:p>
            <a:r>
              <a:rPr lang="en-US" dirty="0" smtClean="0"/>
              <a:t>A company that is independent from its owners.  That means, a “corporation” can own property, borrow money, sue, or be sued.</a:t>
            </a:r>
          </a:p>
          <a:p>
            <a:r>
              <a:rPr lang="en-US" dirty="0" smtClean="0"/>
              <a:t>People can invest in a corporation by buying </a:t>
            </a:r>
            <a:r>
              <a:rPr lang="en-US" dirty="0" smtClean="0"/>
              <a:t>stock</a:t>
            </a:r>
            <a:endParaRPr lang="en-US" dirty="0" smtClean="0"/>
          </a:p>
        </p:txBody>
      </p:sp>
      <p:pic>
        <p:nvPicPr>
          <p:cNvPr id="4" name="Picture 3"/>
          <p:cNvPicPr>
            <a:picLocks noChangeAspect="1"/>
          </p:cNvPicPr>
          <p:nvPr/>
        </p:nvPicPr>
        <p:blipFill>
          <a:blip r:embed="rId2"/>
          <a:stretch>
            <a:fillRect/>
          </a:stretch>
        </p:blipFill>
        <p:spPr>
          <a:xfrm>
            <a:off x="5229561" y="2394856"/>
            <a:ext cx="3769295" cy="252004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Company</a:t>
            </a:r>
            <a:endParaRPr lang="en-US" dirty="0"/>
          </a:p>
        </p:txBody>
      </p:sp>
      <p:sp>
        <p:nvSpPr>
          <p:cNvPr id="3" name="Content Placeholder 2"/>
          <p:cNvSpPr>
            <a:spLocks noGrp="1"/>
          </p:cNvSpPr>
          <p:nvPr>
            <p:ph idx="1"/>
          </p:nvPr>
        </p:nvSpPr>
        <p:spPr/>
        <p:txBody>
          <a:bodyPr/>
          <a:lstStyle/>
          <a:p>
            <a:r>
              <a:rPr lang="en-US" dirty="0" smtClean="0"/>
              <a:t>When a company invests so much (buys so much stock) in other companies that they have a say in what the other companies do.</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a:t>
            </a:r>
            <a:endParaRPr lang="en-US" dirty="0"/>
          </a:p>
        </p:txBody>
      </p:sp>
      <p:sp>
        <p:nvSpPr>
          <p:cNvPr id="3" name="Content Placeholder 2"/>
          <p:cNvSpPr>
            <a:spLocks noGrp="1"/>
          </p:cNvSpPr>
          <p:nvPr>
            <p:ph idx="1"/>
          </p:nvPr>
        </p:nvSpPr>
        <p:spPr/>
        <p:txBody>
          <a:bodyPr/>
          <a:lstStyle/>
          <a:p>
            <a:r>
              <a:rPr lang="en-US" dirty="0" smtClean="0"/>
              <a:t>Two companies might compete for the same group of people’s business</a:t>
            </a:r>
          </a:p>
          <a:p>
            <a:r>
              <a:rPr lang="en-US" dirty="0" smtClean="0"/>
              <a:t>Competition among corporations provide customers with a </a:t>
            </a:r>
            <a:r>
              <a:rPr lang="en-US" dirty="0" smtClean="0"/>
              <a:t>choice</a:t>
            </a:r>
          </a:p>
          <a:p>
            <a:r>
              <a:rPr lang="en-US" dirty="0" smtClean="0"/>
              <a:t>Also drives down prices</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Monopoly:</a:t>
            </a:r>
            <a:endParaRPr lang="en-US" dirty="0"/>
          </a:p>
        </p:txBody>
      </p:sp>
      <p:sp>
        <p:nvSpPr>
          <p:cNvPr id="3" name="Content Placeholder 2"/>
          <p:cNvSpPr>
            <a:spLocks noGrp="1"/>
          </p:cNvSpPr>
          <p:nvPr>
            <p:ph idx="1"/>
          </p:nvPr>
        </p:nvSpPr>
        <p:spPr>
          <a:xfrm>
            <a:off x="5177972" y="1596930"/>
            <a:ext cx="3966028" cy="5440362"/>
          </a:xfrm>
        </p:spPr>
        <p:txBody>
          <a:bodyPr>
            <a:normAutofit lnSpcReduction="10000"/>
          </a:bodyPr>
          <a:lstStyle/>
          <a:p>
            <a:r>
              <a:rPr lang="en-US" dirty="0" smtClean="0"/>
              <a:t>a </a:t>
            </a:r>
            <a:r>
              <a:rPr lang="en-US" dirty="0" smtClean="0"/>
              <a:t>company that dominates a particular industry</a:t>
            </a:r>
          </a:p>
          <a:p>
            <a:r>
              <a:rPr lang="en-US" dirty="0" smtClean="0"/>
              <a:t>This reduces competition by buying or bankrupting competitors.  </a:t>
            </a:r>
          </a:p>
          <a:p>
            <a:r>
              <a:rPr lang="en-US" dirty="0" smtClean="0"/>
              <a:t>John D. Rockefeller was successful with this in the oil industry.</a:t>
            </a:r>
          </a:p>
          <a:p>
            <a:r>
              <a:rPr lang="en-US" dirty="0" smtClean="0"/>
              <a:t>He bought out or merged with other companies; his competitors went bankrupt</a:t>
            </a:r>
            <a:endParaRPr lang="en-US" dirty="0"/>
          </a:p>
        </p:txBody>
      </p:sp>
      <p:pic>
        <p:nvPicPr>
          <p:cNvPr id="4" name="Picture 3"/>
          <p:cNvPicPr>
            <a:picLocks noChangeAspect="1"/>
          </p:cNvPicPr>
          <p:nvPr/>
        </p:nvPicPr>
        <p:blipFill>
          <a:blip r:embed="rId2"/>
          <a:stretch>
            <a:fillRect/>
          </a:stretch>
        </p:blipFill>
        <p:spPr>
          <a:xfrm>
            <a:off x="0" y="1596930"/>
            <a:ext cx="5080000" cy="34340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Pools</a:t>
            </a:r>
            <a:endParaRPr lang="en-US" dirty="0"/>
          </a:p>
        </p:txBody>
      </p:sp>
      <p:sp>
        <p:nvSpPr>
          <p:cNvPr id="3" name="Content Placeholder 2"/>
          <p:cNvSpPr>
            <a:spLocks noGrp="1"/>
          </p:cNvSpPr>
          <p:nvPr>
            <p:ph idx="1"/>
          </p:nvPr>
        </p:nvSpPr>
        <p:spPr/>
        <p:txBody>
          <a:bodyPr/>
          <a:lstStyle/>
          <a:p>
            <a:r>
              <a:rPr lang="en-US" sz="3100" dirty="0" smtClean="0"/>
              <a:t>A voluntary agreement among companies that</a:t>
            </a:r>
            <a:endParaRPr lang="en-US" sz="3100" dirty="0" smtClean="0"/>
          </a:p>
          <a:p>
            <a:pPr lvl="1"/>
            <a:r>
              <a:rPr lang="en-US" dirty="0" smtClean="0"/>
              <a:t>fixes prices</a:t>
            </a:r>
          </a:p>
          <a:p>
            <a:pPr lvl="1"/>
            <a:r>
              <a:rPr lang="en-US" dirty="0" smtClean="0"/>
              <a:t>Divides business</a:t>
            </a:r>
          </a:p>
          <a:p>
            <a:pPr lvl="1"/>
            <a:r>
              <a:rPr lang="en-US" dirty="0" smtClean="0"/>
              <a:t>allocates sales and market territories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Integration</a:t>
            </a:r>
            <a:endParaRPr lang="en-US" dirty="0"/>
          </a:p>
        </p:txBody>
      </p:sp>
      <p:sp>
        <p:nvSpPr>
          <p:cNvPr id="3" name="Content Placeholder 2"/>
          <p:cNvSpPr>
            <a:spLocks noGrp="1"/>
          </p:cNvSpPr>
          <p:nvPr>
            <p:ph idx="1"/>
          </p:nvPr>
        </p:nvSpPr>
        <p:spPr>
          <a:xfrm>
            <a:off x="457200" y="1600200"/>
            <a:ext cx="4386943" cy="4525963"/>
          </a:xfrm>
        </p:spPr>
        <p:txBody>
          <a:bodyPr>
            <a:normAutofit/>
          </a:bodyPr>
          <a:lstStyle/>
          <a:p>
            <a:r>
              <a:rPr lang="en-US" dirty="0" smtClean="0"/>
              <a:t>This was a way that corporations got bigger</a:t>
            </a:r>
          </a:p>
          <a:p>
            <a:r>
              <a:rPr lang="en-US" dirty="0" smtClean="0"/>
              <a:t>Owning all businesses in a particular field.  </a:t>
            </a:r>
          </a:p>
          <a:p>
            <a:r>
              <a:rPr lang="en-US" dirty="0" smtClean="0"/>
              <a:t>Example: Rockefeller of Standard Oil bought up oil refineries and gained control of the whole industry.</a:t>
            </a:r>
          </a:p>
        </p:txBody>
      </p:sp>
      <p:pic>
        <p:nvPicPr>
          <p:cNvPr id="4" name="Picture 3"/>
          <p:cNvPicPr>
            <a:picLocks noChangeAspect="1"/>
          </p:cNvPicPr>
          <p:nvPr/>
        </p:nvPicPr>
        <p:blipFill>
          <a:blip r:embed="rId2"/>
          <a:stretch>
            <a:fillRect/>
          </a:stretch>
        </p:blipFill>
        <p:spPr>
          <a:xfrm>
            <a:off x="5072170" y="1257301"/>
            <a:ext cx="4068205" cy="486886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Integration</a:t>
            </a:r>
            <a:endParaRPr lang="en-US" dirty="0"/>
          </a:p>
        </p:txBody>
      </p:sp>
      <p:sp>
        <p:nvSpPr>
          <p:cNvPr id="3" name="Content Placeholder 2"/>
          <p:cNvSpPr>
            <a:spLocks noGrp="1"/>
          </p:cNvSpPr>
          <p:nvPr>
            <p:ph idx="1"/>
          </p:nvPr>
        </p:nvSpPr>
        <p:spPr>
          <a:xfrm>
            <a:off x="4095750" y="1600200"/>
            <a:ext cx="4591050" cy="4525963"/>
          </a:xfrm>
        </p:spPr>
        <p:txBody>
          <a:bodyPr>
            <a:normAutofit/>
          </a:bodyPr>
          <a:lstStyle/>
          <a:p>
            <a:r>
              <a:rPr lang="en-US" dirty="0" smtClean="0"/>
              <a:t>Owning businesses involved in each step of the manufacturing process</a:t>
            </a:r>
          </a:p>
          <a:p>
            <a:r>
              <a:rPr lang="en-US" dirty="0" smtClean="0"/>
              <a:t>Example: Andrew Carnegie and his steel company: he bought iron mines, then the mills they were sent to, then ships and railroads that moved finished products.  He gained control of the steel industry</a:t>
            </a:r>
            <a:endParaRPr lang="en-US" dirty="0"/>
          </a:p>
        </p:txBody>
      </p:sp>
      <p:pic>
        <p:nvPicPr>
          <p:cNvPr id="6" name="Picture 5"/>
          <p:cNvPicPr>
            <a:picLocks noChangeAspect="1"/>
          </p:cNvPicPr>
          <p:nvPr/>
        </p:nvPicPr>
        <p:blipFill>
          <a:blip r:embed="rId2"/>
          <a:stretch>
            <a:fillRect/>
          </a:stretch>
        </p:blipFill>
        <p:spPr>
          <a:xfrm>
            <a:off x="308857" y="1257301"/>
            <a:ext cx="3786893" cy="486886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Laissez-Faire</a:t>
            </a:r>
            <a:endParaRPr lang="en-US" dirty="0"/>
          </a:p>
        </p:txBody>
      </p:sp>
      <p:sp>
        <p:nvSpPr>
          <p:cNvPr id="3" name="Content Placeholder 2"/>
          <p:cNvSpPr>
            <a:spLocks noGrp="1"/>
          </p:cNvSpPr>
          <p:nvPr>
            <p:ph idx="1"/>
          </p:nvPr>
        </p:nvSpPr>
        <p:spPr>
          <a:xfrm>
            <a:off x="457200" y="1832429"/>
            <a:ext cx="4840514" cy="4293734"/>
          </a:xfrm>
        </p:spPr>
        <p:txBody>
          <a:bodyPr>
            <a:normAutofit fontScale="92500" lnSpcReduction="10000"/>
          </a:bodyPr>
          <a:lstStyle/>
          <a:p>
            <a:r>
              <a:rPr lang="en-US" dirty="0" smtClean="0"/>
              <a:t>Means “hands off” or “allow to do” in French</a:t>
            </a:r>
          </a:p>
          <a:p>
            <a:r>
              <a:rPr lang="en-US" dirty="0" smtClean="0"/>
              <a:t>Lawmakers were not willing to intervene in business</a:t>
            </a:r>
          </a:p>
          <a:p>
            <a:r>
              <a:rPr lang="en-US" dirty="0" smtClean="0"/>
              <a:t>They adopted laissez-faire, meaning that the market would regulate itself and that government would not interfere in it.  </a:t>
            </a:r>
          </a:p>
          <a:p>
            <a:r>
              <a:rPr lang="en-US" dirty="0" smtClean="0"/>
              <a:t>This allowed businesses to do what they wanted, including raise prices and decrease competition.</a:t>
            </a:r>
          </a:p>
        </p:txBody>
      </p:sp>
      <p:pic>
        <p:nvPicPr>
          <p:cNvPr id="4" name="Picture 3"/>
          <p:cNvPicPr>
            <a:picLocks noChangeAspect="1"/>
          </p:cNvPicPr>
          <p:nvPr/>
        </p:nvPicPr>
        <p:blipFill>
          <a:blip r:embed="rId2"/>
          <a:stretch>
            <a:fillRect/>
          </a:stretch>
        </p:blipFill>
        <p:spPr>
          <a:xfrm>
            <a:off x="5297714" y="1417638"/>
            <a:ext cx="3846286" cy="384628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Social Darwinism</a:t>
            </a:r>
            <a:endParaRPr lang="en-US" dirty="0"/>
          </a:p>
        </p:txBody>
      </p:sp>
      <p:sp>
        <p:nvSpPr>
          <p:cNvPr id="3" name="Content Placeholder 2"/>
          <p:cNvSpPr>
            <a:spLocks noGrp="1"/>
          </p:cNvSpPr>
          <p:nvPr>
            <p:ph idx="1"/>
          </p:nvPr>
        </p:nvSpPr>
        <p:spPr>
          <a:xfrm>
            <a:off x="5043716" y="1632859"/>
            <a:ext cx="4100284" cy="5424714"/>
          </a:xfrm>
        </p:spPr>
        <p:txBody>
          <a:bodyPr>
            <a:normAutofit/>
          </a:bodyPr>
          <a:lstStyle/>
          <a:p>
            <a:r>
              <a:rPr lang="en-US" dirty="0" smtClean="0"/>
              <a:t>This also did not want the government to be able to regulate business practices</a:t>
            </a:r>
          </a:p>
          <a:p>
            <a:r>
              <a:rPr lang="en-US" dirty="0" smtClean="0"/>
              <a:t>“Survival of the fittest” in the business world</a:t>
            </a:r>
          </a:p>
          <a:p>
            <a:r>
              <a:rPr lang="en-US" dirty="0" smtClean="0"/>
              <a:t>It argued that the government should leave businesses alone to succeed or fail on their own.</a:t>
            </a:r>
            <a:endParaRPr lang="en-US" dirty="0"/>
          </a:p>
        </p:txBody>
      </p:sp>
      <p:pic>
        <p:nvPicPr>
          <p:cNvPr id="4" name="Picture 3"/>
          <p:cNvPicPr>
            <a:picLocks noChangeAspect="1"/>
          </p:cNvPicPr>
          <p:nvPr/>
        </p:nvPicPr>
        <p:blipFill>
          <a:blip r:embed="rId2"/>
          <a:stretch>
            <a:fillRect/>
          </a:stretch>
        </p:blipFill>
        <p:spPr>
          <a:xfrm>
            <a:off x="457200" y="1600200"/>
            <a:ext cx="4586515" cy="343988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is Laissez Faire?</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i="1" dirty="0" smtClean="0"/>
              <a:t>Statement A: </a:t>
            </a:r>
            <a:r>
              <a:rPr lang="en-US" dirty="0" smtClean="0"/>
              <a:t>"The best way to economic recovery is to subsidize industry so that it will hire more workers and expand production."</a:t>
            </a:r>
          </a:p>
          <a:p>
            <a:r>
              <a:rPr lang="en-US" i="1" dirty="0" smtClean="0"/>
              <a:t>Statement B: </a:t>
            </a:r>
            <a:r>
              <a:rPr lang="en-US" dirty="0" smtClean="0"/>
              <a:t>"If jobs are not available, the government must create jobs for those who are unemployed."</a:t>
            </a:r>
          </a:p>
          <a:p>
            <a:r>
              <a:rPr lang="en-US" i="1" dirty="0" smtClean="0"/>
              <a:t>Statement C: </a:t>
            </a:r>
            <a:r>
              <a:rPr lang="en-US" dirty="0" smtClean="0"/>
              <a:t>"According to human nature, the most talented people will always come out on top."</a:t>
            </a:r>
          </a:p>
          <a:p>
            <a:r>
              <a:rPr lang="en-US" i="1" dirty="0" smtClean="0"/>
              <a:t>Statement D: </a:t>
            </a:r>
            <a:r>
              <a:rPr lang="en-US" dirty="0" smtClean="0"/>
              <a:t>"Our government is responsible for the nation’s economic well-being."</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Recap</a:t>
            </a:r>
            <a:endParaRPr lang="en-US" dirty="0"/>
          </a:p>
        </p:txBody>
      </p:sp>
      <p:sp>
        <p:nvSpPr>
          <p:cNvPr id="3" name="Content Placeholder 2"/>
          <p:cNvSpPr>
            <a:spLocks noGrp="1"/>
          </p:cNvSpPr>
          <p:nvPr>
            <p:ph idx="1"/>
          </p:nvPr>
        </p:nvSpPr>
        <p:spPr>
          <a:xfrm>
            <a:off x="457200" y="1600200"/>
            <a:ext cx="4905022" cy="4525963"/>
          </a:xfrm>
        </p:spPr>
        <p:txBody>
          <a:bodyPr>
            <a:normAutofit/>
          </a:bodyPr>
          <a:lstStyle/>
          <a:p>
            <a:pPr>
              <a:buNone/>
            </a:pPr>
            <a:r>
              <a:rPr lang="en-US" dirty="0" smtClean="0"/>
              <a:t>The study of:</a:t>
            </a:r>
          </a:p>
          <a:p>
            <a:r>
              <a:rPr lang="en-US" b="1" dirty="0"/>
              <a:t>P</a:t>
            </a:r>
            <a:r>
              <a:rPr lang="en-US" b="1" dirty="0" smtClean="0"/>
              <a:t>roduction </a:t>
            </a:r>
            <a:r>
              <a:rPr lang="en-US" dirty="0" smtClean="0"/>
              <a:t>(making goods)</a:t>
            </a:r>
          </a:p>
          <a:p>
            <a:r>
              <a:rPr lang="en-US" b="1" dirty="0"/>
              <a:t>C</a:t>
            </a:r>
            <a:r>
              <a:rPr lang="en-US" b="1" dirty="0" smtClean="0"/>
              <a:t>onsumption </a:t>
            </a:r>
            <a:r>
              <a:rPr lang="en-US" dirty="0" smtClean="0"/>
              <a:t>(buying goods)</a:t>
            </a:r>
          </a:p>
          <a:p>
            <a:r>
              <a:rPr lang="en-US" b="1" dirty="0" smtClean="0"/>
              <a:t>Distribution </a:t>
            </a:r>
            <a:r>
              <a:rPr lang="en-US" dirty="0" smtClean="0"/>
              <a:t>(selling goods)</a:t>
            </a:r>
          </a:p>
          <a:p>
            <a:endParaRPr lang="en-US" dirty="0" smtClean="0"/>
          </a:p>
          <a:p>
            <a:pPr>
              <a:buNone/>
            </a:pPr>
            <a:r>
              <a:rPr lang="en-US" dirty="0" smtClean="0"/>
              <a:t>An </a:t>
            </a:r>
            <a:r>
              <a:rPr lang="en-US" i="1" dirty="0" smtClean="0"/>
              <a:t>economy</a:t>
            </a:r>
            <a:r>
              <a:rPr lang="en-US" dirty="0" smtClean="0"/>
              <a:t> is where all of these actions occur together.</a:t>
            </a:r>
            <a:endParaRPr lang="en-US" dirty="0"/>
          </a:p>
        </p:txBody>
      </p:sp>
      <p:pic>
        <p:nvPicPr>
          <p:cNvPr id="4" name="Picture 3"/>
          <p:cNvPicPr>
            <a:picLocks noChangeAspect="1"/>
          </p:cNvPicPr>
          <p:nvPr/>
        </p:nvPicPr>
        <p:blipFill>
          <a:blip r:embed="rId2"/>
          <a:stretch>
            <a:fillRect/>
          </a:stretch>
        </p:blipFill>
        <p:spPr>
          <a:xfrm>
            <a:off x="5345113" y="1447801"/>
            <a:ext cx="3341687" cy="467836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economic term applies to the scenario?</a:t>
            </a:r>
            <a:endParaRPr lang="en-US" dirty="0"/>
          </a:p>
        </p:txBody>
      </p:sp>
      <p:sp>
        <p:nvSpPr>
          <p:cNvPr id="3" name="Content Placeholder 2"/>
          <p:cNvSpPr>
            <a:spLocks noGrp="1"/>
          </p:cNvSpPr>
          <p:nvPr>
            <p:ph idx="1"/>
          </p:nvPr>
        </p:nvSpPr>
        <p:spPr>
          <a:xfrm>
            <a:off x="457200" y="2057401"/>
            <a:ext cx="8229600" cy="2812550"/>
          </a:xfrm>
        </p:spPr>
        <p:txBody>
          <a:bodyPr/>
          <a:lstStyle/>
          <a:p>
            <a:pPr>
              <a:buNone/>
            </a:pPr>
            <a:r>
              <a:rPr lang="en-US" dirty="0" smtClean="0"/>
              <a:t>A new steel company is opened that is going to produce steel for all the major railroad companies in the United States.  Rather than the government owning this, the factories, equipment, and other means of production are all bought and owned by one person- Ms. Zeins.  Because Ms. Zeins privately owns all of the factors of production for this steel industry, she makes all the profits and becomes very rich.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at these in Cartoons</a:t>
            </a:r>
            <a:endParaRPr lang="en-US" dirty="0"/>
          </a:p>
        </p:txBody>
      </p:sp>
      <p:pic>
        <p:nvPicPr>
          <p:cNvPr id="4" name="Picture 3" descr="Picture 4.png"/>
          <p:cNvPicPr>
            <a:picLocks noChangeAspect="1"/>
          </p:cNvPicPr>
          <p:nvPr/>
        </p:nvPicPr>
        <p:blipFill>
          <a:blip r:embed="rId2"/>
          <a:stretch>
            <a:fillRect/>
          </a:stretch>
        </p:blipFill>
        <p:spPr>
          <a:xfrm>
            <a:off x="3914278" y="1626254"/>
            <a:ext cx="4965079" cy="523174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46243" y="2626075"/>
            <a:ext cx="4363705" cy="1143000"/>
          </a:xfrm>
        </p:spPr>
        <p:txBody>
          <a:bodyPr>
            <a:normAutofit fontScale="90000"/>
          </a:bodyPr>
          <a:lstStyle/>
          <a:p>
            <a:r>
              <a:rPr lang="en-US" dirty="0" smtClean="0"/>
              <a:t>Looking at these in Political Cartoons</a:t>
            </a:r>
            <a:endParaRPr lang="en-US" dirty="0"/>
          </a:p>
        </p:txBody>
      </p:sp>
      <p:pic>
        <p:nvPicPr>
          <p:cNvPr id="4" name="Picture 3"/>
          <p:cNvPicPr>
            <a:picLocks noChangeAspect="1"/>
          </p:cNvPicPr>
          <p:nvPr/>
        </p:nvPicPr>
        <p:blipFill>
          <a:blip r:embed="rId2"/>
          <a:stretch>
            <a:fillRect/>
          </a:stretch>
        </p:blipFill>
        <p:spPr>
          <a:xfrm>
            <a:off x="4709948" y="32186"/>
            <a:ext cx="4414026" cy="682581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43838" y="3550749"/>
            <a:ext cx="3964532" cy="1143000"/>
          </a:xfrm>
        </p:spPr>
        <p:txBody>
          <a:bodyPr>
            <a:normAutofit fontScale="90000"/>
          </a:bodyPr>
          <a:lstStyle/>
          <a:p>
            <a:r>
              <a:rPr lang="en-US" dirty="0" smtClean="0"/>
              <a:t>Looking at these in Political Cartoons</a:t>
            </a:r>
            <a:endParaRPr lang="en-US" dirty="0"/>
          </a:p>
        </p:txBody>
      </p:sp>
      <p:pic>
        <p:nvPicPr>
          <p:cNvPr id="4" name="Picture 3"/>
          <p:cNvPicPr>
            <a:picLocks noChangeAspect="1"/>
          </p:cNvPicPr>
          <p:nvPr/>
        </p:nvPicPr>
        <p:blipFill>
          <a:blip r:embed="rId2"/>
          <a:stretch>
            <a:fillRect/>
          </a:stretch>
        </p:blipFill>
        <p:spPr>
          <a:xfrm>
            <a:off x="88900" y="175731"/>
            <a:ext cx="4879096" cy="658066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Northern &amp; Southern Economies</a:t>
            </a:r>
            <a:endParaRPr lang="en-US" dirty="0"/>
          </a:p>
        </p:txBody>
      </p:sp>
      <p:sp>
        <p:nvSpPr>
          <p:cNvPr id="4" name="Content Placeholder 3"/>
          <p:cNvSpPr>
            <a:spLocks noGrp="1"/>
          </p:cNvSpPr>
          <p:nvPr>
            <p:ph sz="half" idx="1"/>
          </p:nvPr>
        </p:nvSpPr>
        <p:spPr/>
        <p:txBody>
          <a:bodyPr>
            <a:normAutofit/>
          </a:bodyPr>
          <a:lstStyle/>
          <a:p>
            <a:pPr>
              <a:buNone/>
            </a:pPr>
            <a:r>
              <a:rPr lang="en-US" dirty="0" smtClean="0"/>
              <a:t>North:</a:t>
            </a:r>
          </a:p>
          <a:p>
            <a:r>
              <a:rPr lang="en-US" dirty="0" smtClean="0"/>
              <a:t>Moved towards industrialization</a:t>
            </a:r>
          </a:p>
          <a:p>
            <a:r>
              <a:rPr lang="en-US" dirty="0" smtClean="0"/>
              <a:t>“Industrialization” is the development of </a:t>
            </a:r>
            <a:r>
              <a:rPr lang="en-US" i="1" dirty="0" smtClean="0"/>
              <a:t>industry</a:t>
            </a:r>
            <a:r>
              <a:rPr lang="en-US" dirty="0" smtClean="0"/>
              <a:t>, or an increase in manufacturing (through factories)</a:t>
            </a:r>
          </a:p>
          <a:p>
            <a:r>
              <a:rPr lang="en-US" dirty="0" smtClean="0"/>
              <a:t>Needed people for factory jobs; some needed skills</a:t>
            </a:r>
            <a:endParaRPr lang="en-US" dirty="0"/>
          </a:p>
        </p:txBody>
      </p:sp>
      <p:sp>
        <p:nvSpPr>
          <p:cNvPr id="5" name="Content Placeholder 4"/>
          <p:cNvSpPr>
            <a:spLocks noGrp="1"/>
          </p:cNvSpPr>
          <p:nvPr>
            <p:ph sz="half" idx="2"/>
          </p:nvPr>
        </p:nvSpPr>
        <p:spPr/>
        <p:txBody>
          <a:bodyPr>
            <a:normAutofit/>
          </a:bodyPr>
          <a:lstStyle/>
          <a:p>
            <a:pPr>
              <a:buNone/>
            </a:pPr>
            <a:r>
              <a:rPr lang="en-US" dirty="0" smtClean="0"/>
              <a:t>South: </a:t>
            </a:r>
          </a:p>
          <a:p>
            <a:r>
              <a:rPr lang="en-US" dirty="0" smtClean="0"/>
              <a:t>Agriculturally based</a:t>
            </a:r>
          </a:p>
          <a:p>
            <a:r>
              <a:rPr lang="en-US" dirty="0" smtClean="0"/>
              <a:t>Depended on the growing and selling of crops</a:t>
            </a:r>
          </a:p>
          <a:p>
            <a:r>
              <a:rPr lang="en-US" dirty="0" smtClean="0"/>
              <a:t>Needed people for manual labor</a:t>
            </a:r>
          </a:p>
          <a:p>
            <a:r>
              <a:rPr lang="en-US" dirty="0" smtClean="0"/>
              <a:t>Didn’t necessarily need people with </a:t>
            </a:r>
            <a:r>
              <a:rPr lang="en-US" i="1" dirty="0" smtClean="0"/>
              <a:t>skills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Rise of Industry</a:t>
            </a:r>
            <a:endParaRPr lang="en-US" dirty="0"/>
          </a:p>
        </p:txBody>
      </p:sp>
      <p:sp>
        <p:nvSpPr>
          <p:cNvPr id="6" name="Content Placeholder 5"/>
          <p:cNvSpPr>
            <a:spLocks noGrp="1"/>
          </p:cNvSpPr>
          <p:nvPr>
            <p:ph idx="1"/>
          </p:nvPr>
        </p:nvSpPr>
        <p:spPr>
          <a:xfrm>
            <a:off x="4181739" y="1600200"/>
            <a:ext cx="4962261" cy="4525963"/>
          </a:xfrm>
        </p:spPr>
        <p:txBody>
          <a:bodyPr>
            <a:normAutofit lnSpcReduction="10000"/>
          </a:bodyPr>
          <a:lstStyle/>
          <a:p>
            <a:r>
              <a:rPr lang="en-US" dirty="0" smtClean="0"/>
              <a:t>The North did not have good enough land to rely on farming (agriculture) to make money</a:t>
            </a:r>
          </a:p>
          <a:p>
            <a:r>
              <a:rPr lang="en-US" dirty="0" smtClean="0"/>
              <a:t>After the Civil War, people begin to create new products and machines.</a:t>
            </a:r>
          </a:p>
          <a:p>
            <a:r>
              <a:rPr lang="en-US" dirty="0" smtClean="0"/>
              <a:t>Due to this, American life changed dramatically, and the US evolved from a largely agricultural nation into a largely industrial society.</a:t>
            </a:r>
            <a:endParaRPr lang="en-US" dirty="0"/>
          </a:p>
        </p:txBody>
      </p:sp>
      <p:pic>
        <p:nvPicPr>
          <p:cNvPr id="8" name="Picture 7"/>
          <p:cNvPicPr>
            <a:picLocks noChangeAspect="1"/>
          </p:cNvPicPr>
          <p:nvPr/>
        </p:nvPicPr>
        <p:blipFill>
          <a:blip r:embed="rId2"/>
          <a:stretch>
            <a:fillRect/>
          </a:stretch>
        </p:blipFill>
        <p:spPr>
          <a:xfrm>
            <a:off x="457200" y="1161142"/>
            <a:ext cx="3561706" cy="524600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Capitalism</a:t>
            </a:r>
            <a:endParaRPr lang="en-US" dirty="0"/>
          </a:p>
        </p:txBody>
      </p:sp>
      <p:sp>
        <p:nvSpPr>
          <p:cNvPr id="3" name="Content Placeholder 2"/>
          <p:cNvSpPr>
            <a:spLocks noGrp="1"/>
          </p:cNvSpPr>
          <p:nvPr>
            <p:ph idx="1"/>
          </p:nvPr>
        </p:nvSpPr>
        <p:spPr>
          <a:xfrm>
            <a:off x="236995" y="1600200"/>
            <a:ext cx="4691932" cy="4525963"/>
          </a:xfrm>
        </p:spPr>
        <p:txBody>
          <a:bodyPr>
            <a:normAutofit/>
          </a:bodyPr>
          <a:lstStyle/>
          <a:p>
            <a:r>
              <a:rPr lang="en-US" dirty="0" smtClean="0">
                <a:sym typeface="Wingdings"/>
              </a:rPr>
              <a:t>the </a:t>
            </a:r>
            <a:r>
              <a:rPr lang="en-US" dirty="0" smtClean="0">
                <a:sym typeface="Wingdings"/>
              </a:rPr>
              <a:t>economic system in which factories, equipment, and other means of production are privately owned instead of owned by the government. </a:t>
            </a:r>
            <a:endParaRPr lang="en-US" dirty="0"/>
          </a:p>
        </p:txBody>
      </p:sp>
      <p:pic>
        <p:nvPicPr>
          <p:cNvPr id="4" name="Picture 3"/>
          <p:cNvPicPr>
            <a:picLocks noChangeAspect="1"/>
          </p:cNvPicPr>
          <p:nvPr/>
        </p:nvPicPr>
        <p:blipFill>
          <a:blip r:embed="rId2"/>
          <a:stretch>
            <a:fillRect/>
          </a:stretch>
        </p:blipFill>
        <p:spPr>
          <a:xfrm>
            <a:off x="4874498" y="1197428"/>
            <a:ext cx="4215073" cy="528229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Changes in Communication &amp; Transportation </a:t>
            </a:r>
            <a:endParaRPr lang="en-US" dirty="0"/>
          </a:p>
        </p:txBody>
      </p:sp>
      <p:sp>
        <p:nvSpPr>
          <p:cNvPr id="3" name="Content Placeholder 2"/>
          <p:cNvSpPr>
            <a:spLocks noGrp="1"/>
          </p:cNvSpPr>
          <p:nvPr>
            <p:ph idx="1"/>
          </p:nvPr>
        </p:nvSpPr>
        <p:spPr>
          <a:xfrm>
            <a:off x="4715562" y="1600200"/>
            <a:ext cx="4687641" cy="4525963"/>
          </a:xfrm>
        </p:spPr>
        <p:txBody>
          <a:bodyPr>
            <a:normAutofit/>
          </a:bodyPr>
          <a:lstStyle/>
          <a:p>
            <a:r>
              <a:rPr lang="en-US" dirty="0" smtClean="0"/>
              <a:t>Electricity was invented and brought dramatic changes to communication.  </a:t>
            </a:r>
          </a:p>
          <a:p>
            <a:r>
              <a:rPr lang="en-US" dirty="0" smtClean="0"/>
              <a:t>Telegraph lines were laid throughout the country</a:t>
            </a:r>
          </a:p>
          <a:p>
            <a:r>
              <a:rPr lang="en-US" dirty="0" smtClean="0"/>
              <a:t>Alexander Graham Bell invented the telephone</a:t>
            </a:r>
          </a:p>
          <a:p>
            <a:r>
              <a:rPr lang="en-US" dirty="0" smtClean="0"/>
              <a:t>The automobile and airplane were invented </a:t>
            </a:r>
            <a:endParaRPr lang="en-US" dirty="0"/>
          </a:p>
        </p:txBody>
      </p:sp>
      <p:pic>
        <p:nvPicPr>
          <p:cNvPr id="4" name="Picture 3"/>
          <p:cNvPicPr>
            <a:picLocks noChangeAspect="1"/>
          </p:cNvPicPr>
          <p:nvPr/>
        </p:nvPicPr>
        <p:blipFill>
          <a:blip r:embed="rId2"/>
          <a:stretch>
            <a:fillRect/>
          </a:stretch>
        </p:blipFill>
        <p:spPr>
          <a:xfrm>
            <a:off x="54429" y="2013855"/>
            <a:ext cx="4715562" cy="330744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Explosion of Industrial Growth</a:t>
            </a:r>
            <a:endParaRPr lang="en-US" dirty="0"/>
          </a:p>
        </p:txBody>
      </p:sp>
      <p:sp>
        <p:nvSpPr>
          <p:cNvPr id="3" name="Content Placeholder 2"/>
          <p:cNvSpPr>
            <a:spLocks noGrp="1"/>
          </p:cNvSpPr>
          <p:nvPr>
            <p:ph idx="1"/>
          </p:nvPr>
        </p:nvSpPr>
        <p:spPr>
          <a:xfrm>
            <a:off x="0" y="1600200"/>
            <a:ext cx="4209143" cy="4525963"/>
          </a:xfrm>
        </p:spPr>
        <p:txBody>
          <a:bodyPr>
            <a:normAutofit fontScale="92500"/>
          </a:bodyPr>
          <a:lstStyle/>
          <a:p>
            <a:r>
              <a:rPr lang="en-US" dirty="0" smtClean="0"/>
              <a:t>The growth of technology and creation of communication and electric power helped fuel American industry</a:t>
            </a:r>
          </a:p>
          <a:p>
            <a:r>
              <a:rPr lang="en-US" dirty="0" smtClean="0"/>
              <a:t>Companies who had once been local expanded nation-wide</a:t>
            </a:r>
          </a:p>
          <a:p>
            <a:r>
              <a:rPr lang="en-US" dirty="0" smtClean="0"/>
              <a:t>Systems of mass production came about and factories were used to produce goods in large quantities</a:t>
            </a:r>
          </a:p>
        </p:txBody>
      </p:sp>
      <p:pic>
        <p:nvPicPr>
          <p:cNvPr id="4" name="Picture 3"/>
          <p:cNvPicPr>
            <a:picLocks noChangeAspect="1"/>
          </p:cNvPicPr>
          <p:nvPr/>
        </p:nvPicPr>
        <p:blipFill>
          <a:blip r:embed="rId2"/>
          <a:stretch>
            <a:fillRect/>
          </a:stretch>
        </p:blipFill>
        <p:spPr>
          <a:xfrm>
            <a:off x="4572000" y="1600200"/>
            <a:ext cx="4508500" cy="37465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Factories</a:t>
            </a:r>
            <a:endParaRPr lang="en-US" dirty="0"/>
          </a:p>
        </p:txBody>
      </p:sp>
      <p:sp>
        <p:nvSpPr>
          <p:cNvPr id="3" name="Content Placeholder 2"/>
          <p:cNvSpPr>
            <a:spLocks noGrp="1"/>
          </p:cNvSpPr>
          <p:nvPr>
            <p:ph idx="1"/>
          </p:nvPr>
        </p:nvSpPr>
        <p:spPr>
          <a:xfrm>
            <a:off x="4572000" y="1619250"/>
            <a:ext cx="4572000" cy="4506913"/>
          </a:xfrm>
        </p:spPr>
        <p:txBody>
          <a:bodyPr>
            <a:normAutofit fontScale="92500" lnSpcReduction="20000"/>
          </a:bodyPr>
          <a:lstStyle/>
          <a:p>
            <a:r>
              <a:rPr lang="en-US" dirty="0" smtClean="0"/>
              <a:t>Work was done by specialized machinery that could produce identical parts.</a:t>
            </a:r>
          </a:p>
          <a:p>
            <a:r>
              <a:rPr lang="en-US" dirty="0" smtClean="0"/>
              <a:t>Unskilled workers were used to run the machines</a:t>
            </a:r>
          </a:p>
          <a:p>
            <a:r>
              <a:rPr lang="en-US" dirty="0" smtClean="0"/>
              <a:t>Engineers divided up the production process so that each worker did a single task. </a:t>
            </a:r>
          </a:p>
          <a:p>
            <a:r>
              <a:rPr lang="en-US" dirty="0" smtClean="0"/>
              <a:t>This sped up production and increased profits.</a:t>
            </a:r>
          </a:p>
          <a:p>
            <a:r>
              <a:rPr lang="en-US" dirty="0" smtClean="0"/>
              <a:t>Increased production led to cheaper goods</a:t>
            </a:r>
            <a:endParaRPr lang="en-US" dirty="0"/>
          </a:p>
        </p:txBody>
      </p:sp>
      <p:pic>
        <p:nvPicPr>
          <p:cNvPr id="4" name="Picture 3"/>
          <p:cNvPicPr>
            <a:picLocks noChangeAspect="1"/>
          </p:cNvPicPr>
          <p:nvPr/>
        </p:nvPicPr>
        <p:blipFill>
          <a:blip r:embed="rId2"/>
          <a:stretch>
            <a:fillRect/>
          </a:stretch>
        </p:blipFill>
        <p:spPr>
          <a:xfrm>
            <a:off x="127000" y="1619250"/>
            <a:ext cx="4445000" cy="36195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of Production</a:t>
            </a:r>
            <a:endParaRPr lang="en-US" dirty="0"/>
          </a:p>
        </p:txBody>
      </p:sp>
      <p:sp>
        <p:nvSpPr>
          <p:cNvPr id="3" name="Content Placeholder 2"/>
          <p:cNvSpPr>
            <a:spLocks noGrp="1"/>
          </p:cNvSpPr>
          <p:nvPr>
            <p:ph idx="1"/>
          </p:nvPr>
        </p:nvSpPr>
        <p:spPr/>
        <p:txBody>
          <a:bodyPr/>
          <a:lstStyle/>
          <a:p>
            <a:r>
              <a:rPr lang="en-US" dirty="0" smtClean="0"/>
              <a:t>As businesses grew, they needed three factors of production:</a:t>
            </a:r>
          </a:p>
          <a:p>
            <a:pPr marL="514350" indent="-514350">
              <a:buAutoNum type="arabicPeriod"/>
            </a:pPr>
            <a:r>
              <a:rPr lang="en-US" dirty="0" smtClean="0"/>
              <a:t>Land- includes soil, forests, minerals, etc.</a:t>
            </a:r>
          </a:p>
          <a:p>
            <a:pPr marL="514350" indent="-514350">
              <a:buAutoNum type="arabicPeriod"/>
            </a:pPr>
            <a:r>
              <a:rPr lang="en-US" dirty="0" smtClean="0"/>
              <a:t>Labor- people to work</a:t>
            </a:r>
          </a:p>
          <a:p>
            <a:pPr marL="514350" indent="-514350">
              <a:buAutoNum type="arabicPeriod"/>
            </a:pPr>
            <a:r>
              <a:rPr lang="en-US" dirty="0" smtClean="0"/>
              <a:t>Capital- money, buildings, tools, machinery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1576</TotalTime>
  <Words>930</Words>
  <Application>Microsoft Macintosh PowerPoint</Application>
  <PresentationFormat>On-screen Show (4:3)</PresentationFormat>
  <Paragraphs>92</Paragraphs>
  <Slides>24</Slides>
  <Notes>0</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Focus</vt:lpstr>
      <vt:lpstr>Call to Order</vt:lpstr>
      <vt:lpstr>Economics: Recap</vt:lpstr>
      <vt:lpstr>Northern &amp; Southern Economies</vt:lpstr>
      <vt:lpstr>The Rise of Industry</vt:lpstr>
      <vt:lpstr>Capitalism</vt:lpstr>
      <vt:lpstr>Changes in Communication &amp; Transportation </vt:lpstr>
      <vt:lpstr>Explosion of Industrial Growth</vt:lpstr>
      <vt:lpstr>Factories</vt:lpstr>
      <vt:lpstr>Factors of Production</vt:lpstr>
      <vt:lpstr>Corporations</vt:lpstr>
      <vt:lpstr>Holding Company</vt:lpstr>
      <vt:lpstr>Competition</vt:lpstr>
      <vt:lpstr>Monopoly:</vt:lpstr>
      <vt:lpstr>Pools</vt:lpstr>
      <vt:lpstr>Horizontal Integration</vt:lpstr>
      <vt:lpstr>Vertical Integration</vt:lpstr>
      <vt:lpstr>Laissez-Faire</vt:lpstr>
      <vt:lpstr>Social Darwinism</vt:lpstr>
      <vt:lpstr>Which is Laissez Faire? </vt:lpstr>
      <vt:lpstr>Which economic term applies to the scenario?</vt:lpstr>
      <vt:lpstr>Slide 21</vt:lpstr>
      <vt:lpstr>Looking at these in Cartoons</vt:lpstr>
      <vt:lpstr>Looking at these in Political Cartoons</vt:lpstr>
      <vt:lpstr>Looking at these in Political Cartoons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Age of Innovation &amp; Industry</dc:title>
  <dc:creator>Amanda Hulme</dc:creator>
  <cp:lastModifiedBy>Molly Zeins</cp:lastModifiedBy>
  <cp:revision>11</cp:revision>
  <dcterms:created xsi:type="dcterms:W3CDTF">2011-11-01T20:03:02Z</dcterms:created>
  <dcterms:modified xsi:type="dcterms:W3CDTF">2011-11-02T10:02:10Z</dcterms:modified>
</cp:coreProperties>
</file>